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io" charset="1" panose="02000503000000000000"/>
      <p:regular r:id="rId10"/>
    </p:embeddedFont>
    <p:embeddedFont>
      <p:font typeface="Antonio Bold" charset="1" panose="02000803000000000000"/>
      <p:regular r:id="rId11"/>
    </p:embeddedFont>
    <p:embeddedFont>
      <p:font typeface="Antonio Italics" charset="1" panose="02000503000000000000"/>
      <p:regular r:id="rId12"/>
    </p:embeddedFont>
    <p:embeddedFont>
      <p:font typeface="Antonio Bold Italics" charset="1" panose="02000803000000000000"/>
      <p:regular r:id="rId13"/>
    </p:embeddedFont>
    <p:embeddedFont>
      <p:font typeface="Antonio Light" charset="1" panose="02000303000000000000"/>
      <p:regular r:id="rId14"/>
    </p:embeddedFont>
    <p:embeddedFont>
      <p:font typeface="Antonio Light Italics" charset="1" panose="02000303000000000000"/>
      <p:regular r:id="rId15"/>
    </p:embeddedFont>
    <p:embeddedFont>
      <p:font typeface="Antonio Ultra-Bold" charset="1" panose="02000803000000000000"/>
      <p:regular r:id="rId16"/>
    </p:embeddedFont>
    <p:embeddedFont>
      <p:font typeface="Antonio Ultra-Bold Italics" charset="1" panose="02000803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2.png" Type="http://schemas.openxmlformats.org/officeDocument/2006/relationships/image"/><Relationship Id="rId6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8683" t="0" r="-3868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308408" y="625562"/>
            <a:ext cx="2150072" cy="806277"/>
          </a:xfrm>
          <a:custGeom>
            <a:avLst/>
            <a:gdLst/>
            <a:ahLst/>
            <a:cxnLst/>
            <a:rect r="r" b="b" t="t" l="l"/>
            <a:pathLst>
              <a:path h="806277" w="2150072">
                <a:moveTo>
                  <a:pt x="0" y="0"/>
                </a:moveTo>
                <a:lnTo>
                  <a:pt x="2150072" y="0"/>
                </a:lnTo>
                <a:lnTo>
                  <a:pt x="2150072" y="806276"/>
                </a:lnTo>
                <a:lnTo>
                  <a:pt x="0" y="806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92720" y="874120"/>
            <a:ext cx="2290179" cy="28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1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uce Bold"/>
              </a:rPr>
              <a:t>BASF - Suvinil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344109"/>
            <a:ext cx="8295772" cy="424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6500"/>
              </a:lnSpc>
            </a:pPr>
            <a:r>
              <a:rPr lang="en-US" sz="15000" spc="-675">
                <a:solidFill>
                  <a:srgbClr val="000000"/>
                </a:solidFill>
                <a:latin typeface="Antonio Bold"/>
              </a:rPr>
              <a:t>PROPOSTA DE MELHORIA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028700" y="8874474"/>
            <a:ext cx="383826" cy="383826"/>
          </a:xfrm>
          <a:custGeom>
            <a:avLst/>
            <a:gdLst/>
            <a:ahLst/>
            <a:cxnLst/>
            <a:rect r="r" b="b" t="t" l="l"/>
            <a:pathLst>
              <a:path h="383826" w="383826">
                <a:moveTo>
                  <a:pt x="0" y="0"/>
                </a:moveTo>
                <a:lnTo>
                  <a:pt x="383826" y="0"/>
                </a:lnTo>
                <a:lnTo>
                  <a:pt x="383826" y="383826"/>
                </a:lnTo>
                <a:lnTo>
                  <a:pt x="0" y="38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33041" y="8942731"/>
            <a:ext cx="6360542" cy="27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1"/>
              </a:lnSpc>
              <a:spcBef>
                <a:spcPct val="0"/>
              </a:spcBef>
            </a:pPr>
            <a:r>
              <a:rPr lang="en-US" sz="1816">
                <a:solidFill>
                  <a:srgbClr val="000000"/>
                </a:solidFill>
                <a:latin typeface="Open Sauce"/>
              </a:rPr>
              <a:t>Compromisso, responsabilidade e competitividade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5026" y="6954305"/>
            <a:ext cx="9587784" cy="122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Lucas de Araujo Souza, 20 anos - Data Scientist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Universidade Federal do ABC</a:t>
            </a:r>
          </a:p>
          <a:p>
            <a:pPr>
              <a:lnSpc>
                <a:spcPts val="3240"/>
              </a:lnSpc>
            </a:pPr>
            <a:r>
              <a:rPr lang="en-US" sz="2700">
                <a:solidFill>
                  <a:srgbClr val="000000"/>
                </a:solidFill>
                <a:latin typeface="Open Sauce Bold"/>
              </a:rPr>
              <a:t>Bacharelado Interdisciplinar em Ciência e Tecnologia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329403" cy="10287000"/>
          </a:xfrm>
          <a:custGeom>
            <a:avLst/>
            <a:gdLst/>
            <a:ahLst/>
            <a:cxnLst/>
            <a:rect r="r" b="b" t="t" l="l"/>
            <a:pathLst>
              <a:path h="10287000" w="5329403">
                <a:moveTo>
                  <a:pt x="0" y="0"/>
                </a:moveTo>
                <a:lnTo>
                  <a:pt x="5329403" y="0"/>
                </a:lnTo>
                <a:lnTo>
                  <a:pt x="53294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484" t="0" r="-228668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98229" y="1478862"/>
            <a:ext cx="1023783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</a:pPr>
            <a:r>
              <a:rPr lang="en-US" sz="5000" spc="-100">
                <a:solidFill>
                  <a:srgbClr val="000000"/>
                </a:solidFill>
                <a:latin typeface="Antonio Bold"/>
              </a:rPr>
              <a:t>Nosso produto: uma inovação sustentável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6617752" y="3328040"/>
            <a:ext cx="3472118" cy="1221283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178874" y="3328040"/>
            <a:ext cx="8109126" cy="1221283"/>
            <a:chOff x="0" y="0"/>
            <a:chExt cx="3960564" cy="59648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960564" cy="596484"/>
            </a:xfrm>
            <a:custGeom>
              <a:avLst/>
              <a:gdLst/>
              <a:ahLst/>
              <a:cxnLst/>
              <a:rect r="r" b="b" t="t" l="l"/>
              <a:pathLst>
                <a:path h="596484" w="3960564">
                  <a:moveTo>
                    <a:pt x="0" y="0"/>
                  </a:moveTo>
                  <a:lnTo>
                    <a:pt x="3960564" y="0"/>
                  </a:lnTo>
                  <a:lnTo>
                    <a:pt x="3960564" y="596484"/>
                  </a:lnTo>
                  <a:lnTo>
                    <a:pt x="0" y="596484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960564" cy="6250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65991" y="3546332"/>
            <a:ext cx="7818639" cy="73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Ausência de corantes sintéticos em sua formulação, o que reduz significativamente os impactos ambientais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941289" y="3497991"/>
            <a:ext cx="282504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Antonio Bold"/>
              </a:rPr>
              <a:t>DIFERENCIAL SUSTENTÁVEL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178874" y="5180949"/>
            <a:ext cx="8109126" cy="1221283"/>
            <a:chOff x="0" y="0"/>
            <a:chExt cx="3960564" cy="5964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960564" cy="596484"/>
            </a:xfrm>
            <a:custGeom>
              <a:avLst/>
              <a:gdLst/>
              <a:ahLst/>
              <a:cxnLst/>
              <a:rect r="r" b="b" t="t" l="l"/>
              <a:pathLst>
                <a:path h="596484" w="3960564">
                  <a:moveTo>
                    <a:pt x="0" y="0"/>
                  </a:moveTo>
                  <a:lnTo>
                    <a:pt x="3960564" y="0"/>
                  </a:lnTo>
                  <a:lnTo>
                    <a:pt x="3960564" y="596484"/>
                  </a:lnTo>
                  <a:lnTo>
                    <a:pt x="0" y="596484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3960564" cy="62505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178874" y="6958695"/>
            <a:ext cx="8109126" cy="1729223"/>
            <a:chOff x="0" y="0"/>
            <a:chExt cx="3960564" cy="8445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960564" cy="844567"/>
            </a:xfrm>
            <a:custGeom>
              <a:avLst/>
              <a:gdLst/>
              <a:ahLst/>
              <a:cxnLst/>
              <a:rect r="r" b="b" t="t" l="l"/>
              <a:pathLst>
                <a:path h="844567" w="3960564">
                  <a:moveTo>
                    <a:pt x="0" y="0"/>
                  </a:moveTo>
                  <a:lnTo>
                    <a:pt x="3960564" y="0"/>
                  </a:lnTo>
                  <a:lnTo>
                    <a:pt x="3960564" y="844567"/>
                  </a:lnTo>
                  <a:lnTo>
                    <a:pt x="0" y="844567"/>
                  </a:ln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3960564" cy="87314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469361" y="5422305"/>
            <a:ext cx="7818639" cy="737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Baixo teor de VOCs promovendo um ambiente mais saudável para você e sua família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6617752" y="5204012"/>
            <a:ext cx="3472118" cy="1221283"/>
            <a:chOff x="0" y="0"/>
            <a:chExt cx="6350000" cy="223354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6617752" y="7104547"/>
            <a:ext cx="3472118" cy="1221283"/>
            <a:chOff x="0" y="0"/>
            <a:chExt cx="6350000" cy="223354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68D6A3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68D6A3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725799" y="5373964"/>
            <a:ext cx="325602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Antonio Bold"/>
              </a:rPr>
              <a:t>MELHORIA NA QUALIDADE DO AR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65991" y="7056922"/>
            <a:ext cx="7818639" cy="147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Open Sauce"/>
              </a:rPr>
              <a:t>Ampla gama de cores, acabamentos e texturas proporcionando aos consumidores maior liberdade e criatividade na hora de projetar a aparência de seus espaços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941289" y="7274498"/>
            <a:ext cx="2825043" cy="852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Antonio Bold"/>
              </a:rPr>
              <a:t>FLEXIBILIDADE DE DESIGN</a:t>
            </a: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15458508" y="425464"/>
            <a:ext cx="2150072" cy="806277"/>
          </a:xfrm>
          <a:custGeom>
            <a:avLst/>
            <a:gdLst/>
            <a:ahLst/>
            <a:cxnLst/>
            <a:rect r="r" b="b" t="t" l="l"/>
            <a:pathLst>
              <a:path h="806277" w="2150072">
                <a:moveTo>
                  <a:pt x="0" y="0"/>
                </a:moveTo>
                <a:lnTo>
                  <a:pt x="2150071" y="0"/>
                </a:lnTo>
                <a:lnTo>
                  <a:pt x="2150071" y="806277"/>
                </a:lnTo>
                <a:lnTo>
                  <a:pt x="0" y="806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4243365" y="674022"/>
            <a:ext cx="2290179" cy="28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1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uce Bold"/>
              </a:rPr>
              <a:t>BASF - Suvinil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7608579" y="9687788"/>
            <a:ext cx="383826" cy="383826"/>
          </a:xfrm>
          <a:custGeom>
            <a:avLst/>
            <a:gdLst/>
            <a:ahLst/>
            <a:cxnLst/>
            <a:rect r="r" b="b" t="t" l="l"/>
            <a:pathLst>
              <a:path h="383826" w="383826">
                <a:moveTo>
                  <a:pt x="0" y="0"/>
                </a:moveTo>
                <a:lnTo>
                  <a:pt x="383827" y="0"/>
                </a:lnTo>
                <a:lnTo>
                  <a:pt x="383827" y="383826"/>
                </a:lnTo>
                <a:lnTo>
                  <a:pt x="0" y="38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11817147" y="9735800"/>
            <a:ext cx="5737656" cy="278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61"/>
              </a:lnSpc>
              <a:spcBef>
                <a:spcPct val="0"/>
              </a:spcBef>
            </a:pPr>
            <a:r>
              <a:rPr lang="en-US" sz="1816">
                <a:solidFill>
                  <a:srgbClr val="000000"/>
                </a:solidFill>
                <a:latin typeface="Open Sauce"/>
              </a:rPr>
              <a:t>Compromisso, responsabilidade e competitividade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00034" y="5590015"/>
            <a:ext cx="12587966" cy="4372439"/>
          </a:xfrm>
          <a:custGeom>
            <a:avLst/>
            <a:gdLst/>
            <a:ahLst/>
            <a:cxnLst/>
            <a:rect r="r" b="b" t="t" l="l"/>
            <a:pathLst>
              <a:path h="4372439" w="12587966">
                <a:moveTo>
                  <a:pt x="0" y="0"/>
                </a:moveTo>
                <a:lnTo>
                  <a:pt x="12587966" y="0"/>
                </a:lnTo>
                <a:lnTo>
                  <a:pt x="12587966" y="4372439"/>
                </a:lnTo>
                <a:lnTo>
                  <a:pt x="0" y="4372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7197517" y="-1775031"/>
            <a:ext cx="13313729" cy="1331372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6939962" y="0"/>
            <a:ext cx="10108110" cy="5590015"/>
          </a:xfrm>
          <a:custGeom>
            <a:avLst/>
            <a:gdLst/>
            <a:ahLst/>
            <a:cxnLst/>
            <a:rect r="r" b="b" t="t" l="l"/>
            <a:pathLst>
              <a:path h="5590015" w="10108110">
                <a:moveTo>
                  <a:pt x="0" y="0"/>
                </a:moveTo>
                <a:lnTo>
                  <a:pt x="10108110" y="0"/>
                </a:lnTo>
                <a:lnTo>
                  <a:pt x="10108110" y="5590015"/>
                </a:lnTo>
                <a:lnTo>
                  <a:pt x="0" y="559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89536" y="1613728"/>
            <a:ext cx="5496545" cy="6536212"/>
            <a:chOff x="0" y="0"/>
            <a:chExt cx="7328727" cy="87149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25"/>
              <a:ext cx="7328727" cy="24591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355"/>
                </a:lnSpc>
              </a:pPr>
              <a:r>
                <a:rPr lang="en-US" sz="6129" spc="-122">
                  <a:solidFill>
                    <a:srgbClr val="000000"/>
                  </a:solidFill>
                  <a:latin typeface="Antonio Bold"/>
                </a:rPr>
                <a:t>Distribuição das Matérias-Primas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136657"/>
              <a:ext cx="7328727" cy="55782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97006" indent="-198503" lvl="1">
                <a:lnSpc>
                  <a:spcPts val="2574"/>
                </a:lnSpc>
                <a:buFont typeface="Arial"/>
                <a:buChar char="•"/>
              </a:pPr>
              <a:r>
                <a:rPr lang="en-US" sz="1838">
                  <a:solidFill>
                    <a:srgbClr val="000000"/>
                  </a:solidFill>
                  <a:latin typeface="Open Sauce"/>
                </a:rPr>
                <a:t>A matéria-prima base mais presente é a </a:t>
              </a:r>
              <a:r>
                <a:rPr lang="en-US" sz="1838">
                  <a:solidFill>
                    <a:srgbClr val="000000"/>
                  </a:solidFill>
                  <a:latin typeface="Open Sauce Bold"/>
                </a:rPr>
                <a:t>K</a:t>
              </a:r>
            </a:p>
            <a:p>
              <a:pPr>
                <a:lnSpc>
                  <a:spcPts val="2574"/>
                </a:lnSpc>
              </a:pPr>
            </a:p>
            <a:p>
              <a:pPr marL="397006" indent="-198503" lvl="1">
                <a:lnSpc>
                  <a:spcPts val="2574"/>
                </a:lnSpc>
                <a:buFont typeface="Arial"/>
                <a:buChar char="•"/>
              </a:pPr>
              <a:r>
                <a:rPr lang="en-US" sz="1838">
                  <a:solidFill>
                    <a:srgbClr val="000000"/>
                  </a:solidFill>
                  <a:latin typeface="Open Sauce"/>
                </a:rPr>
                <a:t>O grupo primário mais frequente é o </a:t>
              </a:r>
              <a:r>
                <a:rPr lang="en-US" sz="1838">
                  <a:solidFill>
                    <a:srgbClr val="000000"/>
                  </a:solidFill>
                  <a:latin typeface="Open Sauce Bold"/>
                </a:rPr>
                <a:t>Y</a:t>
              </a:r>
            </a:p>
            <a:p>
              <a:pPr>
                <a:lnSpc>
                  <a:spcPts val="2574"/>
                </a:lnSpc>
              </a:pPr>
            </a:p>
            <a:p>
              <a:pPr marL="397006" indent="-198503" lvl="1">
                <a:lnSpc>
                  <a:spcPts val="2574"/>
                </a:lnSpc>
                <a:buFont typeface="Arial"/>
                <a:buChar char="•"/>
              </a:pPr>
              <a:r>
                <a:rPr lang="en-US" sz="1838">
                  <a:solidFill>
                    <a:srgbClr val="000000"/>
                  </a:solidFill>
                  <a:latin typeface="Open Sauce"/>
                </a:rPr>
                <a:t>A matéria-prima mais presente (frequente) é </a:t>
              </a:r>
              <a:r>
                <a:rPr lang="en-US" sz="1838">
                  <a:solidFill>
                    <a:srgbClr val="000000"/>
                  </a:solidFill>
                  <a:latin typeface="Open Sauce Bold"/>
                </a:rPr>
                <a:t>O3</a:t>
              </a:r>
              <a:r>
                <a:rPr lang="en-US" sz="1838">
                  <a:solidFill>
                    <a:srgbClr val="000000"/>
                  </a:solidFill>
                  <a:latin typeface="Open Sauce"/>
                </a:rPr>
                <a:t>, e a mais usada (quantidade) é </a:t>
              </a:r>
              <a:r>
                <a:rPr lang="en-US" sz="1838">
                  <a:solidFill>
                    <a:srgbClr val="000000"/>
                  </a:solidFill>
                  <a:latin typeface="Open Sauce Bold"/>
                </a:rPr>
                <a:t>L1</a:t>
              </a:r>
            </a:p>
            <a:p>
              <a:pPr>
                <a:lnSpc>
                  <a:spcPts val="2574"/>
                </a:lnSpc>
              </a:pPr>
            </a:p>
            <a:p>
              <a:pPr marL="397006" indent="-198503" lvl="1">
                <a:lnSpc>
                  <a:spcPts val="2574"/>
                </a:lnSpc>
                <a:buFont typeface="Arial"/>
                <a:buChar char="•"/>
              </a:pPr>
              <a:r>
                <a:rPr lang="en-US" sz="1838">
                  <a:solidFill>
                    <a:srgbClr val="000000"/>
                  </a:solidFill>
                  <a:latin typeface="Open Sauce"/>
                </a:rPr>
                <a:t>A matéria-prima com menos uso e frequência é a </a:t>
              </a:r>
              <a:r>
                <a:rPr lang="en-US" sz="1838">
                  <a:solidFill>
                    <a:srgbClr val="000000"/>
                  </a:solidFill>
                  <a:latin typeface="Open Sauce Bold"/>
                </a:rPr>
                <a:t>D9</a:t>
              </a:r>
            </a:p>
            <a:p>
              <a:pPr>
                <a:lnSpc>
                  <a:spcPts val="2574"/>
                </a:lnSpc>
              </a:pPr>
            </a:p>
            <a:p>
              <a:pPr marL="397006" indent="-198503" lvl="1">
                <a:lnSpc>
                  <a:spcPts val="2574"/>
                </a:lnSpc>
                <a:buFont typeface="Arial"/>
                <a:buChar char="•"/>
              </a:pPr>
              <a:r>
                <a:rPr lang="en-US" sz="1838">
                  <a:solidFill>
                    <a:srgbClr val="000000"/>
                  </a:solidFill>
                  <a:latin typeface="Open Sauce"/>
                </a:rPr>
                <a:t>Variação de preço é relacionada com quantidade de matéria-prima presente </a:t>
              </a:r>
            </a:p>
            <a:p>
              <a:pPr>
                <a:lnSpc>
                  <a:spcPts val="2574"/>
                </a:lnSpc>
              </a:pPr>
              <a:r>
                <a:rPr lang="en-US" sz="1838">
                  <a:solidFill>
                    <a:srgbClr val="000000"/>
                  </a:solidFill>
                  <a:latin typeface="Open Sauce"/>
                </a:rPr>
                <a:t>      e não outras características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08408" y="625562"/>
            <a:ext cx="2150072" cy="806277"/>
          </a:xfrm>
          <a:custGeom>
            <a:avLst/>
            <a:gdLst/>
            <a:ahLst/>
            <a:cxnLst/>
            <a:rect r="r" b="b" t="t" l="l"/>
            <a:pathLst>
              <a:path h="806277" w="2150072">
                <a:moveTo>
                  <a:pt x="0" y="0"/>
                </a:moveTo>
                <a:lnTo>
                  <a:pt x="2150072" y="0"/>
                </a:lnTo>
                <a:lnTo>
                  <a:pt x="2150072" y="806276"/>
                </a:lnTo>
                <a:lnTo>
                  <a:pt x="0" y="806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092720" y="874120"/>
            <a:ext cx="2290179" cy="28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1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uce Bold"/>
              </a:rPr>
              <a:t>BASF - Suvinil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471175" y="0"/>
            <a:ext cx="7816825" cy="10287000"/>
          </a:xfrm>
          <a:prstGeom prst="rect">
            <a:avLst/>
          </a:prstGeom>
          <a:solidFill>
            <a:srgbClr val="48B281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-128356" y="0"/>
            <a:ext cx="10599531" cy="10392870"/>
          </a:xfrm>
          <a:custGeom>
            <a:avLst/>
            <a:gdLst/>
            <a:ahLst/>
            <a:cxnLst/>
            <a:rect r="r" b="b" t="t" l="l"/>
            <a:pathLst>
              <a:path h="10392870" w="10599531">
                <a:moveTo>
                  <a:pt x="0" y="0"/>
                </a:moveTo>
                <a:lnTo>
                  <a:pt x="10599531" y="0"/>
                </a:lnTo>
                <a:lnTo>
                  <a:pt x="10599531" y="10392870"/>
                </a:lnTo>
                <a:lnTo>
                  <a:pt x="0" y="10392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58" r="0" b="-1058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492243" y="902695"/>
            <a:ext cx="5774688" cy="8308284"/>
            <a:chOff x="0" y="0"/>
            <a:chExt cx="7699584" cy="1107771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0175" y="9525"/>
              <a:ext cx="7689409" cy="2809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399"/>
                </a:lnSpc>
              </a:pPr>
              <a:r>
                <a:rPr lang="en-US" sz="6999" spc="-139">
                  <a:solidFill>
                    <a:srgbClr val="FFFFFF"/>
                  </a:solidFill>
                  <a:latin typeface="Antonio Bold"/>
                </a:rPr>
                <a:t>Tintas Minerais -</a:t>
              </a:r>
            </a:p>
            <a:p>
              <a:pPr marL="0" indent="0" lvl="0">
                <a:lnSpc>
                  <a:spcPts val="8399"/>
                </a:lnSpc>
              </a:pPr>
              <a:r>
                <a:rPr lang="en-US" sz="6999" spc="-139">
                  <a:solidFill>
                    <a:srgbClr val="FFFFFF"/>
                  </a:solidFill>
                  <a:latin typeface="Antonio Bold"/>
                </a:rPr>
                <a:t>Kroten EcoTintas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673331"/>
              <a:ext cx="7699584" cy="74043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Também feita com componentes naturais que minimizam o impacto ambiental</a:t>
              </a:r>
            </a:p>
            <a:p>
              <a:pPr>
                <a:lnSpc>
                  <a:spcPts val="2940"/>
                </a:lnSpc>
              </a:pP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Baixo teor de Compostos Orgânicos Voláteis (VOCs) garantindo um ambiente interno mais saudável</a:t>
              </a:r>
            </a:p>
            <a:p>
              <a:pPr>
                <a:lnSpc>
                  <a:spcPts val="2940"/>
                </a:lnSpc>
              </a:pP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Conteúdos explicativos de fácil entendimento sobre as características e benefícios de suas tintas minerais.</a:t>
              </a:r>
            </a:p>
            <a:p>
              <a:pPr>
                <a:lnSpc>
                  <a:spcPts val="2940"/>
                </a:lnSpc>
              </a:pPr>
            </a:p>
            <a:p>
              <a:pPr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Portfólio de construções com pinturas de tintas minerais utilizadas em construções inspiradoras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08408" y="625562"/>
            <a:ext cx="2150072" cy="806277"/>
          </a:xfrm>
          <a:custGeom>
            <a:avLst/>
            <a:gdLst/>
            <a:ahLst/>
            <a:cxnLst/>
            <a:rect r="r" b="b" t="t" l="l"/>
            <a:pathLst>
              <a:path h="806277" w="2150072">
                <a:moveTo>
                  <a:pt x="0" y="0"/>
                </a:moveTo>
                <a:lnTo>
                  <a:pt x="2150072" y="0"/>
                </a:lnTo>
                <a:lnTo>
                  <a:pt x="2150072" y="806276"/>
                </a:lnTo>
                <a:lnTo>
                  <a:pt x="0" y="806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92720" y="874120"/>
            <a:ext cx="2290179" cy="28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1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uce Bold"/>
              </a:rPr>
              <a:t>BASF - Suvinil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0695" y="625562"/>
            <a:ext cx="1786609" cy="178660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B281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250695" y="2941890"/>
            <a:ext cx="1786609" cy="1786602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8250695" y="5258219"/>
            <a:ext cx="1786609" cy="1786602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6833" t="0" r="-6833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08408" y="625562"/>
            <a:ext cx="2150072" cy="806277"/>
          </a:xfrm>
          <a:custGeom>
            <a:avLst/>
            <a:gdLst/>
            <a:ahLst/>
            <a:cxnLst/>
            <a:rect r="r" b="b" t="t" l="l"/>
            <a:pathLst>
              <a:path h="806277" w="2150072">
                <a:moveTo>
                  <a:pt x="0" y="0"/>
                </a:moveTo>
                <a:lnTo>
                  <a:pt x="2150072" y="0"/>
                </a:lnTo>
                <a:lnTo>
                  <a:pt x="2150072" y="806276"/>
                </a:lnTo>
                <a:lnTo>
                  <a:pt x="0" y="8062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250695" y="7758962"/>
            <a:ext cx="1786609" cy="1786602"/>
            <a:chOff x="0" y="0"/>
            <a:chExt cx="6350000" cy="63499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4095804"/>
            <a:ext cx="5486082" cy="2104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399"/>
              </a:lnSpc>
            </a:pPr>
            <a:r>
              <a:rPr lang="en-US" sz="6999" spc="-139">
                <a:solidFill>
                  <a:srgbClr val="FFFFFF"/>
                </a:solidFill>
                <a:latin typeface="Antonio Bold"/>
              </a:rPr>
              <a:t>Competitividade e Melhorias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479761" y="2838556"/>
            <a:ext cx="7035800" cy="1967190"/>
            <a:chOff x="0" y="0"/>
            <a:chExt cx="9381066" cy="2622920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665737"/>
              <a:ext cx="9381066" cy="1957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Estabelecer parcerias com iniciativas de sustentabilidade locais, como projetos de pintura ecológica em espaços públicos e vídeos explicativos e acessíveis sobre a produção do produto.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9525"/>
              <a:ext cx="9381066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ENGAJAMENTO COMUNITÁRIO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479761" y="5526278"/>
            <a:ext cx="7035800" cy="1224402"/>
            <a:chOff x="0" y="0"/>
            <a:chExt cx="9381066" cy="163253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665737"/>
              <a:ext cx="9381066" cy="966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Adoção de embalagens de papel recicláveis para nosso produto afim de reduzindo o impacto ambiental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-9525"/>
              <a:ext cx="9381066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COMPROMISSO COM O MEIO AMBIENTE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479761" y="707924"/>
            <a:ext cx="7035800" cy="1595796"/>
            <a:chOff x="0" y="0"/>
            <a:chExt cx="9381066" cy="2127728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665737"/>
              <a:ext cx="9381066" cy="1462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Incorporar a cor Calcita Alaranjada, eleita como cor do ano em 2023 (Suvinil), nas campanhas de marketing.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9381066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MARKETING</a:t>
              </a: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092720" y="874120"/>
            <a:ext cx="2290179" cy="28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81"/>
              </a:lnSpc>
              <a:spcBef>
                <a:spcPct val="0"/>
              </a:spcBef>
            </a:pPr>
            <a:r>
              <a:rPr lang="en-US" sz="1701">
                <a:solidFill>
                  <a:srgbClr val="000000"/>
                </a:solidFill>
                <a:latin typeface="Open Sauce Bold"/>
              </a:rPr>
              <a:t>BASF - Suvinil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479761" y="7655627"/>
            <a:ext cx="7035800" cy="1967190"/>
            <a:chOff x="0" y="0"/>
            <a:chExt cx="9381066" cy="262292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665737"/>
              <a:ext cx="9381066" cy="1957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Buscar desenvolver tecnologias e estratégias associadas ao tipo de matéria-prima base mais frequente </a:t>
              </a: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(K)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, grupo principal mais frequente </a:t>
              </a: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(Y)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e matérias-primas mais utilizadas como a </a:t>
              </a: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L1</a:t>
              </a:r>
              <a:r>
                <a:rPr lang="en-US" sz="2100">
                  <a:solidFill>
                    <a:srgbClr val="000000"/>
                  </a:solidFill>
                  <a:latin typeface="Open Sauce"/>
                </a:rPr>
                <a:t> e </a:t>
              </a:r>
              <a:r>
                <a:rPr lang="en-US" sz="2100">
                  <a:solidFill>
                    <a:srgbClr val="000000"/>
                  </a:solidFill>
                  <a:latin typeface="Open Sauce Bold"/>
                </a:rPr>
                <a:t>O3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-9525"/>
              <a:ext cx="9381066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 Bold"/>
                </a:rPr>
                <a:t>PRODUÇÃO EFICIENTE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DAGCEXUFMmg</dc:identifier>
  <dcterms:modified xsi:type="dcterms:W3CDTF">2011-08-01T06:04:30Z</dcterms:modified>
  <cp:revision>1</cp:revision>
  <dc:title>apresentacao-basf</dc:title>
</cp:coreProperties>
</file>